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7" r:id="rId3"/>
    <p:sldId id="293" r:id="rId4"/>
    <p:sldId id="290" r:id="rId5"/>
    <p:sldId id="298" r:id="rId6"/>
    <p:sldId id="299" r:id="rId7"/>
    <p:sldId id="300" r:id="rId8"/>
    <p:sldId id="295" r:id="rId9"/>
    <p:sldId id="301" r:id="rId10"/>
    <p:sldId id="302" r:id="rId11"/>
    <p:sldId id="296" r:id="rId12"/>
    <p:sldId id="303" r:id="rId13"/>
    <p:sldId id="304" r:id="rId14"/>
    <p:sldId id="307" r:id="rId15"/>
    <p:sldId id="308" r:id="rId16"/>
    <p:sldId id="309" r:id="rId17"/>
    <p:sldId id="305" r:id="rId18"/>
    <p:sldId id="30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Queue&lt;String&gt; q1= new LinkedList&lt;&gt;();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for(int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 (int)'a';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&lt;= (int)'z'; 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++)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q1.offer((char)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+"");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if(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== 100)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("peek       : " + q1.peek());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if(</a:t>
            </a:r>
            <a:r>
              <a:rPr lang="en-US" altLang="ko-KR" sz="1600" dirty="0" err="1">
                <a:solidFill>
                  <a:srgbClr val="554F4D"/>
                </a:solidFill>
              </a:rPr>
              <a:t>i</a:t>
            </a:r>
            <a:r>
              <a:rPr lang="en-US" altLang="ko-KR" sz="1600" dirty="0">
                <a:solidFill>
                  <a:srgbClr val="554F4D"/>
                </a:solidFill>
              </a:rPr>
              <a:t> == 101) {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("poll        : " + q1.poll());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}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   </a:t>
            </a:r>
            <a:r>
              <a:rPr lang="en-US" altLang="ko-KR" sz="1600" dirty="0">
                <a:solidFill>
                  <a:srgbClr val="554F4D"/>
                </a:solidFill>
              </a:rPr>
              <a:t>: " + q1);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("size         : " + q1.size());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</a:t>
            </a:r>
            <a:r>
              <a:rPr lang="en-US" altLang="ko-KR" sz="1600" dirty="0" err="1">
                <a:solidFill>
                  <a:srgbClr val="554F4D"/>
                </a:solidFill>
              </a:rPr>
              <a:t>isEmpty</a:t>
            </a:r>
            <a:r>
              <a:rPr lang="en-US" altLang="ko-KR" sz="1600" dirty="0">
                <a:solidFill>
                  <a:srgbClr val="554F4D"/>
                </a:solidFill>
              </a:rPr>
              <a:t>      : " + q1.isEmpty());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("contains d   : " + q1.contains("d"));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("contains e   : " + q1.contains("a"));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q1.remove("e");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// </a:t>
            </a:r>
            <a:r>
              <a:rPr lang="en-US" altLang="ko-KR" sz="1600" dirty="0" err="1">
                <a:solidFill>
                  <a:srgbClr val="554F4D"/>
                </a:solidFill>
              </a:rPr>
              <a:t>stack.remove</a:t>
            </a:r>
            <a:r>
              <a:rPr lang="en-US" altLang="ko-KR" sz="1600" dirty="0">
                <a:solidFill>
                  <a:srgbClr val="554F4D"/>
                </a:solidFill>
              </a:rPr>
              <a:t>(3);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</a:t>
            </a:r>
            <a:r>
              <a:rPr lang="en-US" altLang="ko-KR" sz="1600" dirty="0">
                <a:solidFill>
                  <a:srgbClr val="554F4D"/>
                </a:solidFill>
              </a:rPr>
              <a:t>(remove(e)) : " + q1);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q1.clear();</a:t>
            </a:r>
          </a:p>
          <a:p>
            <a:pPr algn="l"/>
            <a:r>
              <a:rPr lang="en-US" altLang="ko-KR" sz="1600" dirty="0">
                <a:solidFill>
                  <a:srgbClr val="554F4D"/>
                </a:solidFill>
              </a:rPr>
              <a:t>		</a:t>
            </a:r>
            <a:r>
              <a:rPr lang="en-US" altLang="ko-KR" sz="1600" dirty="0" err="1">
                <a:solidFill>
                  <a:srgbClr val="554F4D"/>
                </a:solidFill>
              </a:rPr>
              <a:t>System.out.println</a:t>
            </a:r>
            <a:r>
              <a:rPr lang="en-US" altLang="ko-KR" sz="1600" dirty="0">
                <a:solidFill>
                  <a:srgbClr val="554F4D"/>
                </a:solidFill>
              </a:rPr>
              <a:t>("queue </a:t>
            </a:r>
            <a:r>
              <a:rPr lang="ko-KR" altLang="en-US" sz="1600" dirty="0">
                <a:solidFill>
                  <a:srgbClr val="554F4D"/>
                </a:solidFill>
              </a:rPr>
              <a:t>출력</a:t>
            </a:r>
            <a:r>
              <a:rPr lang="en-US" altLang="ko-KR" sz="1600" dirty="0">
                <a:solidFill>
                  <a:srgbClr val="554F4D"/>
                </a:solidFill>
              </a:rPr>
              <a:t>(clear()) : " + q1);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713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EF47F1-8D02-7DD5-8753-34FECC87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50" y="1371861"/>
            <a:ext cx="11309136" cy="21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5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298414E-071B-F3B6-208A-479AF30D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24" y="4035693"/>
            <a:ext cx="5067300" cy="1933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D9F7C9E-6DD4-4E91-9454-FCE9A627D5AA}"/>
              </a:ext>
            </a:extLst>
          </p:cNvPr>
          <p:cNvSpPr txBox="1"/>
          <p:nvPr/>
        </p:nvSpPr>
        <p:spPr>
          <a:xfrm>
            <a:off x="790546" y="2216119"/>
            <a:ext cx="108637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dirty="0">
                <a:solidFill>
                  <a:srgbClr val="555555"/>
                </a:solidFill>
                <a:effectLst/>
              </a:rPr>
              <a:t>Deque(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덱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혹은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데크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)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은 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Double-Ended Queue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의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줄임말로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큐의 양쪽으로 </a:t>
            </a:r>
            <a:r>
              <a:rPr lang="ko-KR" altLang="en-US" sz="2000" dirty="0" err="1">
                <a:solidFill>
                  <a:srgbClr val="555555"/>
                </a:solidFill>
                <a:effectLst/>
              </a:rPr>
              <a:t>엘리먼트의</a:t>
            </a:r>
            <a:r>
              <a:rPr lang="ko-KR" altLang="en-US" sz="2000" dirty="0">
                <a:solidFill>
                  <a:srgbClr val="555555"/>
                </a:solidFill>
                <a:effectLst/>
              </a:rPr>
              <a:t> 삽입과 삭제를 수행할 수 있는 자료구조를 의미한다</a:t>
            </a:r>
            <a:r>
              <a:rPr lang="en-US" altLang="ko-KR" sz="2000" dirty="0">
                <a:solidFill>
                  <a:srgbClr val="555555"/>
                </a:solidFill>
                <a:effectLst/>
              </a:rPr>
              <a:t>.</a:t>
            </a:r>
            <a:endParaRPr lang="en-US" altLang="ko-KR" sz="20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endParaRPr lang="en-US" altLang="ko-KR" sz="2000" dirty="0">
              <a:solidFill>
                <a:srgbClr val="555555"/>
              </a:solidFill>
              <a:latin typeface="AppleSDGothicNeo"/>
            </a:endParaRPr>
          </a:p>
          <a:p>
            <a:pPr algn="l"/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AppleSDGothicNeo"/>
              </a:rPr>
              <a:t>덱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(Deque)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은 어떤 쪽으로 입력하고 어떤 쪽으로 </a:t>
            </a:r>
            <a:r>
              <a:rPr lang="ko-KR" altLang="en-US" sz="2000" b="0" i="0" dirty="0" err="1">
                <a:solidFill>
                  <a:srgbClr val="555555"/>
                </a:solidFill>
                <a:effectLst/>
                <a:latin typeface="AppleSDGothicNeo"/>
              </a:rPr>
              <a:t>출력하느냐에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 따라서 스택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(Stack)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으로 사용할 수도 있고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큐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(Queue)</a:t>
            </a:r>
            <a:r>
              <a:rPr lang="ko-KR" altLang="en-US" sz="2000" b="0" i="0" dirty="0">
                <a:solidFill>
                  <a:srgbClr val="555555"/>
                </a:solidFill>
                <a:effectLst/>
                <a:latin typeface="AppleSDGothicNeo"/>
              </a:rPr>
              <a:t>로도 사용할 수 있다</a:t>
            </a:r>
            <a:r>
              <a:rPr lang="en-US" altLang="ko-KR" sz="20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sz="2000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366B778-1706-1AB2-3E9A-FE328EE28AD9}"/>
              </a:ext>
            </a:extLst>
          </p:cNvPr>
          <p:cNvSpPr txBox="1"/>
          <p:nvPr/>
        </p:nvSpPr>
        <p:spPr>
          <a:xfrm>
            <a:off x="790546" y="1442986"/>
            <a:ext cx="1116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i="0" dirty="0">
                <a:solidFill>
                  <a:srgbClr val="333333"/>
                </a:solidFill>
                <a:effectLst/>
                <a:latin typeface="+mj-lt"/>
              </a:rPr>
              <a:t>Deque&lt;Integer&gt; deque = new LinkedList&lt;&gt;();</a:t>
            </a:r>
            <a:endParaRPr lang="ko-KR" altLang="en-US" sz="3200" dirty="0">
              <a:solidFill>
                <a:srgbClr val="554F4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705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7F91BA9-2CEB-4B15-B87E-76B62219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84" y="1307668"/>
            <a:ext cx="6253949" cy="1557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F4E473-23CB-DE1E-B7B4-136D036D53B2}"/>
              </a:ext>
            </a:extLst>
          </p:cNvPr>
          <p:cNvSpPr txBox="1"/>
          <p:nvPr/>
        </p:nvSpPr>
        <p:spPr>
          <a:xfrm>
            <a:off x="811411" y="2616700"/>
            <a:ext cx="114728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addFirst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제한이 있는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용량을 초과하면 예외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(Exception)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발생한다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offerFirst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정상적으로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삽입된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true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제한에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걸리는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false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  <a:b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</a:b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addLast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제한이 있는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경우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초과시 예외가 발생한다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add()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addLast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offerLast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정상적으로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삽입된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true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리턴되며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</a:p>
          <a:p>
            <a:pPr algn="l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용량 제한에 걸리는 경우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false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2269827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제거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F4E473-23CB-DE1E-B7B4-136D036D53B2}"/>
              </a:ext>
            </a:extLst>
          </p:cNvPr>
          <p:cNvSpPr txBox="1"/>
          <p:nvPr/>
        </p:nvSpPr>
        <p:spPr>
          <a:xfrm>
            <a:off x="1046718" y="2240794"/>
            <a:ext cx="114728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removeFirst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pollFirst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removeLast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pollLast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just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쪽에서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뽑아서 제거한 다음 해당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pPr algn="just" latinLnBrk="1"/>
            <a:r>
              <a:rPr lang="en-US" altLang="ko-KR" dirty="0">
                <a:solidFill>
                  <a:srgbClr val="555555"/>
                </a:solidFill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remove()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poll()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pollFirst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FF3788-47F9-4470-FCC3-55DC5F9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49" y="1168166"/>
            <a:ext cx="5276676" cy="123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3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값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F4E473-23CB-DE1E-B7B4-136D036D53B2}"/>
              </a:ext>
            </a:extLst>
          </p:cNvPr>
          <p:cNvSpPr txBox="1"/>
          <p:nvPr/>
        </p:nvSpPr>
        <p:spPr>
          <a:xfrm>
            <a:off x="875726" y="2901876"/>
            <a:ext cx="114728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getFirst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peekFirst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앞쪽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getLast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마지막쪽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않은채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예외가 발생한다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peekLast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마지막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엘리먼트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하나를 제거하지 않은 채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덱이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비어있으면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null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리턴된다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peek()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	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peekFirst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6AD4305-2E50-52A2-5864-61D3AB659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725" y="1247924"/>
            <a:ext cx="6410941" cy="14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0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F861A5E-0E8D-C40C-65D8-3AC8AD05D673}"/>
              </a:ext>
            </a:extLst>
          </p:cNvPr>
          <p:cNvSpPr txBox="1"/>
          <p:nvPr/>
        </p:nvSpPr>
        <p:spPr>
          <a:xfrm>
            <a:off x="811411" y="1254634"/>
            <a:ext cx="922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▶ 그 이외의 메서드 </a:t>
            </a:r>
            <a:r>
              <a:rPr lang="en-US" altLang="ko-KR" sz="3600" dirty="0">
                <a:solidFill>
                  <a:srgbClr val="554F4D"/>
                </a:solidFill>
              </a:rPr>
              <a:t>( </a:t>
            </a:r>
            <a:r>
              <a:rPr lang="ko-KR" altLang="en-US" sz="3600" dirty="0">
                <a:solidFill>
                  <a:srgbClr val="554F4D"/>
                </a:solidFill>
              </a:rPr>
              <a:t>알 필요 없음</a:t>
            </a:r>
            <a:r>
              <a:rPr lang="en-US" altLang="ko-KR" sz="3600" dirty="0">
                <a:solidFill>
                  <a:srgbClr val="554F4D"/>
                </a:solidFill>
              </a:rPr>
              <a:t>)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3F4E473-23CB-DE1E-B7B4-136D036D53B2}"/>
              </a:ext>
            </a:extLst>
          </p:cNvPr>
          <p:cNvSpPr txBox="1"/>
          <p:nvPr/>
        </p:nvSpPr>
        <p:spPr>
          <a:xfrm>
            <a:off x="811411" y="1900965"/>
            <a:ext cx="114728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removeFirstOccurrence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앞쪽에서부터 탐색하여 입력한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첫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제거한다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Object o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같은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없으면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변경이 발생하지 않는다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removeLastOccurrence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뒤쪽에서부터 탐색하여 입력한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첫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엘리먼트를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제거한다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Object o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같은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없으면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변경이 발생하지 않는다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element()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addAll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(Collection &lt;? extends E c)</a:t>
            </a:r>
          </a:p>
          <a:p>
            <a:pPr algn="l" latinLnBrk="1"/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입력 받은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Collection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의 모든 데이터를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뒤쪽에 삽입한다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push()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addFirst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덱을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스택으로 사용할 때 쓰임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pop()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덱을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스택으로 사용할 때 쓰임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remove(Object o)</a:t>
            </a:r>
          </a:p>
          <a:p>
            <a:pPr algn="l" latinLnBrk="1"/>
            <a:r>
              <a:rPr lang="en-US" altLang="ko-KR" sz="1400" b="0" i="0" dirty="0" err="1">
                <a:solidFill>
                  <a:srgbClr val="555555"/>
                </a:solidFill>
                <a:effectLst/>
                <a:latin typeface="AppleSDGothicNeo"/>
              </a:rPr>
              <a:t>removeFirstOccurrence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(Object o)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contain(Object o)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Object o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와 동일한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엘리먼트가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포함되어 있는지 확인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size()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크기 </a:t>
            </a:r>
          </a:p>
          <a:p>
            <a:pPr algn="l"/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iterator()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앞쪽부터 순차적으로 실행되는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이터레이터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(iterator)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얻어옴</a:t>
            </a:r>
            <a:endParaRPr lang="ko-KR" altLang="en-US" sz="1400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/>
            <a:r>
              <a:rPr lang="en-US" altLang="ko-KR" sz="1400" b="0" i="0" dirty="0" err="1">
                <a:solidFill>
                  <a:srgbClr val="000000"/>
                </a:solidFill>
                <a:effectLst/>
                <a:latin typeface="AppleSDGothicNeo"/>
              </a:rPr>
              <a:t>descendingIterator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AppleSDGothicNeo"/>
              </a:rPr>
              <a:t>()</a:t>
            </a:r>
          </a:p>
          <a:p>
            <a:pPr algn="l" latinLnBrk="1"/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덱의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 뒤쪽부터 순차적으로 실행되는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이터레이터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AppleSDGothicNeo"/>
              </a:rPr>
              <a:t>(iterator)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를 </a:t>
            </a:r>
            <a:r>
              <a:rPr lang="ko-KR" altLang="en-US" sz="1400" b="0" i="0" dirty="0" err="1">
                <a:solidFill>
                  <a:srgbClr val="555555"/>
                </a:solidFill>
                <a:effectLst/>
                <a:latin typeface="AppleSDGothicNeo"/>
              </a:rPr>
              <a:t>얻어옴</a:t>
            </a:r>
            <a:endParaRPr lang="ko-KR" altLang="en-US" sz="1400" b="0" i="0" dirty="0">
              <a:solidFill>
                <a:srgbClr val="555555"/>
              </a:solidFill>
              <a:effectLst/>
              <a:latin typeface="AppleSD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2362451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Deque&lt;String&gt; dq1 = new LinkedList&lt;&gt;();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for(int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(int)'a';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&lt;= (int)'z'; 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++) {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dq1.add((char)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+"");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dq1.addFirst((char)(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- 32) + "");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}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(dq1 + "\n");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//peek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1     : " + dq1.peek());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peekLast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1 : " + dq1.peekLast());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400" dirty="0"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2     : " + dq1.peek());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peekLast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2 : " + dq1.peekLast());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//poll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("poll 1     : " + dq1.poll());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pollLast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1 : " + dq1.pollLast());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endParaRPr lang="en-US" altLang="ko-KR" sz="1400" dirty="0">
              <a:effectLst/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("poll 2     : " + dq1.poll());</a:t>
            </a:r>
          </a:p>
          <a:p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400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pollLast</a:t>
            </a:r>
            <a:r>
              <a:rPr lang="en-US" altLang="ko-KR" sz="1400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2 : " + dq1.pollLast());</a:t>
            </a:r>
          </a:p>
        </p:txBody>
      </p:sp>
    </p:spTree>
    <p:extLst>
      <p:ext uri="{BB962C8B-B14F-4D97-AF65-F5344CB8AC3E}">
        <p14:creationId xmlns:p14="http://schemas.microsoft.com/office/powerpoint/2010/main" val="3016156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9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(3) Deque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35D85F9-5AD6-24A6-E56C-349648FA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70463"/>
            <a:ext cx="10347263" cy="18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93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473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1D08403F-8A2A-4ADA-9C9B-94898A6AE280}"/>
                </a:ext>
              </a:extLst>
            </p:cNvPr>
            <p:cNvSpPr txBox="1"/>
            <p:nvPr/>
          </p:nvSpPr>
          <p:spPr>
            <a:xfrm>
              <a:off x="817049" y="3167390"/>
              <a:ext cx="210070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Stack, Queue</a:t>
              </a:r>
            </a:p>
            <a:p>
              <a:pPr algn="ctr"/>
              <a:r>
                <a:rPr lang="en-US" altLang="ko-KR" sz="2800" dirty="0">
                  <a:solidFill>
                    <a:srgbClr val="554F4D"/>
                  </a:solidFill>
                </a:rPr>
                <a:t>Deque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2.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040AE88-5879-2137-3F98-9B87C4085EE9}"/>
              </a:ext>
            </a:extLst>
          </p:cNvPr>
          <p:cNvSpPr txBox="1"/>
          <p:nvPr/>
        </p:nvSpPr>
        <p:spPr>
          <a:xfrm>
            <a:off x="622300" y="1254628"/>
            <a:ext cx="11235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Stack&lt;Integer&gt; stack1 = new Stack&lt;&gt;()</a:t>
            </a:r>
          </a:p>
          <a:p>
            <a:pPr algn="l"/>
            <a:endParaRPr lang="en-US" altLang="ko-KR" sz="3200" dirty="0">
              <a:solidFill>
                <a:srgbClr val="554F4D"/>
              </a:solidFill>
            </a:endParaRPr>
          </a:p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Last IN – First Out </a:t>
            </a:r>
            <a:r>
              <a:rPr lang="ko-KR" altLang="en-US" sz="3200" dirty="0">
                <a:solidFill>
                  <a:srgbClr val="554F4D"/>
                </a:solidFill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0B14A24-65D5-C1F7-39BD-313E0ED1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5" y="2824288"/>
            <a:ext cx="7620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A156E71-21AF-B13E-56C7-00D51B809A81}"/>
              </a:ext>
            </a:extLst>
          </p:cNvPr>
          <p:cNvSpPr txBox="1"/>
          <p:nvPr/>
        </p:nvSpPr>
        <p:spPr>
          <a:xfrm>
            <a:off x="710743" y="1254628"/>
            <a:ext cx="11184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altLang="ko-KR" dirty="0" err="1">
                <a:solidFill>
                  <a:srgbClr val="554F4D"/>
                </a:solidFill>
              </a:rPr>
              <a:t>stack.push</a:t>
            </a:r>
            <a:r>
              <a:rPr lang="en-US" altLang="ko-KR" dirty="0">
                <a:solidFill>
                  <a:srgbClr val="554F4D"/>
                </a:solidFill>
              </a:rPr>
              <a:t>(), </a:t>
            </a:r>
            <a:r>
              <a:rPr lang="en-US" altLang="ko-KR" dirty="0" err="1">
                <a:solidFill>
                  <a:srgbClr val="554F4D"/>
                </a:solidFill>
              </a:rPr>
              <a:t>stack.add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에 값을 추가할 때 사용</a:t>
            </a:r>
            <a:r>
              <a:rPr lang="en-US" altLang="ko-KR" dirty="0">
                <a:solidFill>
                  <a:srgbClr val="554F4D"/>
                </a:solidFill>
              </a:rPr>
              <a:t>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(2) </a:t>
            </a:r>
            <a:r>
              <a:rPr lang="en-US" altLang="ko-KR" dirty="0" err="1">
                <a:solidFill>
                  <a:srgbClr val="554F4D"/>
                </a:solidFill>
              </a:rPr>
              <a:t>stack.peek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      	- Stack</a:t>
            </a:r>
            <a:r>
              <a:rPr lang="ko-KR" altLang="en-US" dirty="0">
                <a:solidFill>
                  <a:srgbClr val="554F4D"/>
                </a:solidFill>
              </a:rPr>
              <a:t>에 마지막 값을  확인만 하는 용도로 사용</a:t>
            </a:r>
            <a:r>
              <a:rPr lang="en-US" altLang="ko-KR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(3) </a:t>
            </a:r>
            <a:r>
              <a:rPr lang="en-US" altLang="ko-KR" dirty="0" err="1">
                <a:solidFill>
                  <a:srgbClr val="554F4D"/>
                </a:solidFill>
              </a:rPr>
              <a:t>stack.pop</a:t>
            </a:r>
            <a:r>
              <a:rPr lang="en-US" altLang="ko-KR" dirty="0">
                <a:solidFill>
                  <a:srgbClr val="554F4D"/>
                </a:solidFill>
              </a:rPr>
              <a:t>(),  </a:t>
            </a:r>
            <a:r>
              <a:rPr lang="en-US" altLang="ko-KR" dirty="0" err="1">
                <a:solidFill>
                  <a:srgbClr val="554F4D"/>
                </a:solidFill>
              </a:rPr>
              <a:t>stack.remove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에 마지막 값을 꺼내는데 사용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(4) </a:t>
            </a:r>
            <a:r>
              <a:rPr lang="en-US" altLang="ko-KR" dirty="0" err="1">
                <a:solidFill>
                  <a:srgbClr val="554F4D"/>
                </a:solidFill>
              </a:rPr>
              <a:t>stack.size</a:t>
            </a:r>
            <a:r>
              <a:rPr lang="en-US" altLang="ko-KR" dirty="0">
                <a:solidFill>
                  <a:srgbClr val="554F4D"/>
                </a:solidFill>
              </a:rPr>
              <a:t>()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의 크기를 구할 때 사용</a:t>
            </a:r>
            <a:r>
              <a:rPr lang="en-US" altLang="ko-KR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(5) </a:t>
            </a:r>
            <a:r>
              <a:rPr lang="en-US" altLang="ko-KR" dirty="0" err="1">
                <a:solidFill>
                  <a:srgbClr val="554F4D"/>
                </a:solidFill>
              </a:rPr>
              <a:t>stack.clear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을 비울 때 사용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(6) </a:t>
            </a:r>
            <a:r>
              <a:rPr lang="en-US" altLang="ko-KR" dirty="0" err="1">
                <a:solidFill>
                  <a:srgbClr val="554F4D"/>
                </a:solidFill>
              </a:rPr>
              <a:t>stack.isEmpty</a:t>
            </a:r>
            <a:r>
              <a:rPr lang="en-US" altLang="ko-KR" dirty="0">
                <a:solidFill>
                  <a:srgbClr val="554F4D"/>
                </a:solidFill>
              </a:rPr>
              <a:t>() 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이 빈 </a:t>
            </a:r>
            <a:r>
              <a:rPr lang="en-US" altLang="ko-KR" dirty="0">
                <a:solidFill>
                  <a:srgbClr val="554F4D"/>
                </a:solidFill>
              </a:rPr>
              <a:t>Stack</a:t>
            </a:r>
            <a:r>
              <a:rPr lang="ko-KR" altLang="en-US" dirty="0">
                <a:solidFill>
                  <a:srgbClr val="554F4D"/>
                </a:solidFill>
              </a:rPr>
              <a:t>이면 </a:t>
            </a:r>
            <a:r>
              <a:rPr lang="en-US" altLang="ko-KR" dirty="0">
                <a:solidFill>
                  <a:srgbClr val="554F4D"/>
                </a:solidFill>
              </a:rPr>
              <a:t>True </a:t>
            </a:r>
            <a:r>
              <a:rPr lang="ko-KR" altLang="en-US" dirty="0" err="1">
                <a:solidFill>
                  <a:srgbClr val="554F4D"/>
                </a:solidFill>
              </a:rPr>
              <a:t>비어있지</a:t>
            </a:r>
            <a:r>
              <a:rPr lang="ko-KR" altLang="en-US" dirty="0">
                <a:solidFill>
                  <a:srgbClr val="554F4D"/>
                </a:solidFill>
              </a:rPr>
              <a:t> 않으면 </a:t>
            </a:r>
            <a:r>
              <a:rPr lang="en-US" altLang="ko-KR" dirty="0">
                <a:solidFill>
                  <a:srgbClr val="554F4D"/>
                </a:solidFill>
              </a:rPr>
              <a:t>False</a:t>
            </a:r>
            <a:r>
              <a:rPr lang="ko-KR" altLang="en-US" dirty="0">
                <a:solidFill>
                  <a:srgbClr val="554F4D"/>
                </a:solidFill>
              </a:rPr>
              <a:t>리턴</a:t>
            </a:r>
            <a:r>
              <a:rPr lang="en-US" altLang="ko-KR" dirty="0">
                <a:solidFill>
                  <a:srgbClr val="554F4D"/>
                </a:solidFill>
              </a:rPr>
              <a:t> 	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(7) </a:t>
            </a:r>
            <a:r>
              <a:rPr lang="en-US" altLang="ko-KR" dirty="0" err="1">
                <a:solidFill>
                  <a:srgbClr val="554F4D"/>
                </a:solidFill>
              </a:rPr>
              <a:t>stack.search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값이 있으면 해당 데이터가 나오는 순서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(8) </a:t>
            </a:r>
            <a:r>
              <a:rPr lang="en-US" altLang="ko-KR" dirty="0" err="1">
                <a:solidFill>
                  <a:srgbClr val="554F4D"/>
                </a:solidFill>
              </a:rPr>
              <a:t>stack.indexOf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값의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번호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(9) </a:t>
            </a:r>
            <a:r>
              <a:rPr lang="en-US" altLang="ko-KR" dirty="0" err="1">
                <a:solidFill>
                  <a:srgbClr val="554F4D"/>
                </a:solidFill>
              </a:rPr>
              <a:t>stack.contains</a:t>
            </a:r>
            <a:r>
              <a:rPr lang="en-US" altLang="ko-KR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안에 특정 값이 있는지 없는지를 </a:t>
            </a:r>
            <a:r>
              <a:rPr lang="en-US" altLang="ko-KR" dirty="0">
                <a:solidFill>
                  <a:srgbClr val="554F4D"/>
                </a:solidFill>
              </a:rPr>
              <a:t>True, False</a:t>
            </a:r>
            <a:r>
              <a:rPr lang="ko-KR" altLang="en-US" dirty="0">
                <a:solidFill>
                  <a:srgbClr val="554F4D"/>
                </a:solidFill>
              </a:rPr>
              <a:t>형태로 리턴</a:t>
            </a:r>
            <a:endParaRPr lang="en-US" altLang="ko-KR" dirty="0">
              <a:solidFill>
                <a:srgbClr val="554F4D"/>
              </a:solidFill>
            </a:endParaRP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(10) </a:t>
            </a:r>
            <a:r>
              <a:rPr lang="en-US" altLang="ko-KR" dirty="0" err="1">
                <a:solidFill>
                  <a:srgbClr val="554F4D"/>
                </a:solidFill>
              </a:rPr>
              <a:t>stack.set</a:t>
            </a:r>
            <a:r>
              <a:rPr lang="en-US" altLang="ko-KR" dirty="0">
                <a:solidFill>
                  <a:srgbClr val="554F4D"/>
                </a:solidFill>
              </a:rPr>
              <a:t>(1, “”)</a:t>
            </a:r>
          </a:p>
          <a:p>
            <a:pPr algn="l"/>
            <a:r>
              <a:rPr lang="en-US" altLang="ko-KR" dirty="0">
                <a:solidFill>
                  <a:srgbClr val="554F4D"/>
                </a:solidFill>
              </a:rPr>
              <a:t>	- Stack</a:t>
            </a:r>
            <a:r>
              <a:rPr lang="ko-KR" altLang="en-US" dirty="0">
                <a:solidFill>
                  <a:srgbClr val="554F4D"/>
                </a:solidFill>
              </a:rPr>
              <a:t>안의 특정 </a:t>
            </a:r>
            <a:r>
              <a:rPr lang="en-US" altLang="ko-KR" dirty="0">
                <a:solidFill>
                  <a:srgbClr val="554F4D"/>
                </a:solidFill>
              </a:rPr>
              <a:t>index</a:t>
            </a:r>
            <a:r>
              <a:rPr lang="ko-KR" altLang="en-US" dirty="0">
                <a:solidFill>
                  <a:srgbClr val="554F4D"/>
                </a:solidFill>
              </a:rPr>
              <a:t>값을 변경</a:t>
            </a:r>
            <a:endParaRPr lang="en-US" altLang="ko-KR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754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FD34FD2-BDA4-1DA5-EB60-F552ED7E952F}"/>
              </a:ext>
            </a:extLst>
          </p:cNvPr>
          <p:cNvSpPr txBox="1"/>
          <p:nvPr/>
        </p:nvSpPr>
        <p:spPr>
          <a:xfrm>
            <a:off x="811411" y="1289076"/>
            <a:ext cx="973355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Stack&lt;String&gt; stack = new Stack&lt;&gt;();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for(int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(int)'a';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&lt;= (int)'z';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++)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stack.push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((char)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+"");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if(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== 100)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("peek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stack.peek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if(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== 101) {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("pop 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stack.pop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}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 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("size   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stack.size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isEmpty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stack.isEmpty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("search  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stack.search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("search   e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stack.search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e 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stack.indexOf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("contains d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stack.contains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("d"));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("contains e   : " +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stack.contains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("e"));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stack.set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(3, 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dddd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stack.remove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dddd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");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// 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stack.remove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(3);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stack.clear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();</a:t>
            </a:r>
          </a:p>
          <a:p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		</a:t>
            </a:r>
            <a:r>
              <a:rPr lang="en-US" altLang="ko-KR" sz="1200" b="1" dirty="0" err="1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System.out.println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("stack </a:t>
            </a:r>
            <a:r>
              <a:rPr lang="ko-KR" altLang="en-US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출력 </a:t>
            </a:r>
            <a:r>
              <a:rPr lang="en-US" altLang="ko-KR" sz="1200" b="1" dirty="0"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" + stack);</a:t>
            </a:r>
          </a:p>
        </p:txBody>
      </p:sp>
    </p:spTree>
    <p:extLst>
      <p:ext uri="{BB962C8B-B14F-4D97-AF65-F5344CB8AC3E}">
        <p14:creationId xmlns:p14="http://schemas.microsoft.com/office/powerpoint/2010/main" val="2323538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452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(1) Stack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https://school.programmers.co.kr/learn/courses/30/lessons/12906</a:t>
            </a: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A98FA07-B59E-597D-1369-4D9335A3B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1364576"/>
            <a:ext cx="11087017" cy="33332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DAB107C-1F15-F307-3C90-DF24DF272854}"/>
              </a:ext>
            </a:extLst>
          </p:cNvPr>
          <p:cNvSpPr txBox="1"/>
          <p:nvPr/>
        </p:nvSpPr>
        <p:spPr>
          <a:xfrm>
            <a:off x="696286" y="4757846"/>
            <a:ext cx="109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https://school.programmers.co.kr/learn/courses/30/lessons/12906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C563D66-66FB-3C1B-DD12-CF9C4AEED60B}"/>
              </a:ext>
            </a:extLst>
          </p:cNvPr>
          <p:cNvSpPr txBox="1"/>
          <p:nvPr/>
        </p:nvSpPr>
        <p:spPr>
          <a:xfrm>
            <a:off x="696286" y="5124092"/>
            <a:ext cx="109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https://school.programmers.co.kr/learn/courses/30/lessons/12909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0E2EB78-4CA5-4CF2-2B67-3D041EDFD5CC}"/>
              </a:ext>
            </a:extLst>
          </p:cNvPr>
          <p:cNvSpPr txBox="1"/>
          <p:nvPr/>
        </p:nvSpPr>
        <p:spPr>
          <a:xfrm>
            <a:off x="683136" y="5560166"/>
            <a:ext cx="1088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rgbClr val="554F4D"/>
                </a:solidFill>
              </a:rPr>
              <a:t>https://school.programmers.co.kr/learn/courses/30/lessons/12973</a:t>
            </a:r>
            <a:endParaRPr lang="ko-KR" altLang="en-US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302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Queue&lt;String&gt; q1 = new Queue&lt;&gt;();</a:t>
            </a:r>
          </a:p>
          <a:p>
            <a:pPr algn="l"/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First In – First Out </a:t>
            </a:r>
            <a:r>
              <a:rPr lang="ko-KR" altLang="en-US" sz="3600" dirty="0">
                <a:solidFill>
                  <a:srgbClr val="554F4D"/>
                </a:solidFill>
              </a:rPr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139EBB8-7CB1-8B1B-C967-BCAE25D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11" y="3043402"/>
            <a:ext cx="7961449" cy="220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719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  (2) Queue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30AE101F-4B41-40D7-8301-41B8702A7308}"/>
              </a:ext>
            </a:extLst>
          </p:cNvPr>
          <p:cNvSpPr/>
          <p:nvPr/>
        </p:nvSpPr>
        <p:spPr>
          <a:xfrm>
            <a:off x="622300" y="1254634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96664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AutoNum type="arabicParenBoth"/>
            </a:pPr>
            <a:r>
              <a:rPr lang="en-US" altLang="ko-KR" sz="2000" dirty="0">
                <a:solidFill>
                  <a:srgbClr val="554F4D"/>
                </a:solidFill>
              </a:rPr>
              <a:t>q1.offer(), q1.add()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에 값을 추가할 때 사용</a:t>
            </a:r>
            <a:r>
              <a:rPr lang="en-US" altLang="ko-KR" sz="2000" dirty="0">
                <a:solidFill>
                  <a:srgbClr val="554F4D"/>
                </a:solidFill>
              </a:rPr>
              <a:t>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(2) q1.peek()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      	- Queue </a:t>
            </a:r>
            <a:r>
              <a:rPr lang="ko-KR" altLang="en-US" sz="2000" dirty="0">
                <a:solidFill>
                  <a:srgbClr val="554F4D"/>
                </a:solidFill>
              </a:rPr>
              <a:t>에 첫번째 값을  확인만 하는 용도로 사용</a:t>
            </a:r>
            <a:r>
              <a:rPr lang="en-US" altLang="ko-KR" sz="20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(3) q1.poll()  q1.remove()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에 첫번째 값을 꺼내는데 사용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(4) q1.size()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의 크기를 구할 때 사용</a:t>
            </a:r>
            <a:r>
              <a:rPr lang="en-US" altLang="ko-KR" sz="2000" dirty="0">
                <a:solidFill>
                  <a:srgbClr val="554F4D"/>
                </a:solidFill>
              </a:rPr>
              <a:t>	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(5) q1.clear()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을 비울 때 사용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(6) q1.isEmpty() 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이 빈 </a:t>
            </a:r>
            <a:r>
              <a:rPr lang="en-US" altLang="ko-KR" sz="2000" dirty="0">
                <a:solidFill>
                  <a:srgbClr val="554F4D"/>
                </a:solidFill>
              </a:rPr>
              <a:t>Stack</a:t>
            </a:r>
            <a:r>
              <a:rPr lang="ko-KR" altLang="en-US" sz="2000" dirty="0">
                <a:solidFill>
                  <a:srgbClr val="554F4D"/>
                </a:solidFill>
              </a:rPr>
              <a:t>이면 </a:t>
            </a:r>
            <a:r>
              <a:rPr lang="en-US" altLang="ko-KR" sz="2000" dirty="0">
                <a:solidFill>
                  <a:srgbClr val="554F4D"/>
                </a:solidFill>
              </a:rPr>
              <a:t>True </a:t>
            </a:r>
            <a:r>
              <a:rPr lang="ko-KR" altLang="en-US" sz="2000" dirty="0" err="1">
                <a:solidFill>
                  <a:srgbClr val="554F4D"/>
                </a:solidFill>
              </a:rPr>
              <a:t>비어있지</a:t>
            </a:r>
            <a:r>
              <a:rPr lang="ko-KR" altLang="en-US" sz="2000" dirty="0">
                <a:solidFill>
                  <a:srgbClr val="554F4D"/>
                </a:solidFill>
              </a:rPr>
              <a:t> 않으면 </a:t>
            </a:r>
            <a:r>
              <a:rPr lang="en-US" altLang="ko-KR" sz="2000" dirty="0">
                <a:solidFill>
                  <a:srgbClr val="554F4D"/>
                </a:solidFill>
              </a:rPr>
              <a:t>False</a:t>
            </a:r>
            <a:r>
              <a:rPr lang="ko-KR" altLang="en-US" sz="2000" dirty="0">
                <a:solidFill>
                  <a:srgbClr val="554F4D"/>
                </a:solidFill>
              </a:rPr>
              <a:t>리턴</a:t>
            </a:r>
            <a:r>
              <a:rPr lang="en-US" altLang="ko-KR" sz="2000" dirty="0">
                <a:solidFill>
                  <a:srgbClr val="554F4D"/>
                </a:solidFill>
              </a:rPr>
              <a:t> 	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(8) </a:t>
            </a:r>
            <a:r>
              <a:rPr lang="en-US" altLang="ko-KR" sz="2000" dirty="0" err="1">
                <a:solidFill>
                  <a:srgbClr val="554F4D"/>
                </a:solidFill>
              </a:rPr>
              <a:t>stack.contains</a:t>
            </a:r>
            <a:r>
              <a:rPr lang="en-US" altLang="ko-KR" sz="2000" dirty="0">
                <a:solidFill>
                  <a:srgbClr val="554F4D"/>
                </a:solidFill>
              </a:rPr>
              <a:t>()</a:t>
            </a:r>
          </a:p>
          <a:p>
            <a:pPr algn="l"/>
            <a:r>
              <a:rPr lang="en-US" altLang="ko-KR" sz="2000" dirty="0">
                <a:solidFill>
                  <a:srgbClr val="554F4D"/>
                </a:solidFill>
              </a:rPr>
              <a:t>	- Queue </a:t>
            </a:r>
            <a:r>
              <a:rPr lang="ko-KR" altLang="en-US" sz="2000" dirty="0">
                <a:solidFill>
                  <a:srgbClr val="554F4D"/>
                </a:solidFill>
              </a:rPr>
              <a:t>안에 특정 값이 있는지 없는지를 </a:t>
            </a:r>
            <a:r>
              <a:rPr lang="en-US" altLang="ko-KR" sz="2000" dirty="0">
                <a:solidFill>
                  <a:srgbClr val="554F4D"/>
                </a:solidFill>
              </a:rPr>
              <a:t>True, False</a:t>
            </a:r>
            <a:r>
              <a:rPr lang="ko-KR" altLang="en-US" sz="2000" dirty="0">
                <a:solidFill>
                  <a:srgbClr val="554F4D"/>
                </a:solidFill>
              </a:rPr>
              <a:t>형태로 리턴</a:t>
            </a:r>
            <a:endParaRPr lang="en-US" altLang="ko-KR" sz="20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973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305</Words>
  <Application>Microsoft Office PowerPoint</Application>
  <PresentationFormat>와이드스크린</PresentationFormat>
  <Paragraphs>230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AppleSDGothicNeo</vt:lpstr>
      <vt:lpstr>굴림체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KBH</cp:lastModifiedBy>
  <cp:revision>64</cp:revision>
  <dcterms:created xsi:type="dcterms:W3CDTF">2020-05-03T01:37:17Z</dcterms:created>
  <dcterms:modified xsi:type="dcterms:W3CDTF">2023-07-23T06:40:09Z</dcterms:modified>
</cp:coreProperties>
</file>